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9" r:id="rId3"/>
    <p:sldId id="260" r:id="rId4"/>
    <p:sldId id="261" r:id="rId5"/>
    <p:sldId id="264" r:id="rId6"/>
    <p:sldId id="265" r:id="rId7"/>
    <p:sldId id="267" r:id="rId8"/>
    <p:sldId id="266" r:id="rId9"/>
    <p:sldId id="268" r:id="rId10"/>
    <p:sldId id="263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153AAE-2BEA-46BC-869A-7D01B7FDB25B}" v="3" dt="2023-11-03T12:52:12.069"/>
    <p1510:client id="{409C62B0-5565-42D6-85FA-984B01EB7653}" v="108" dt="2023-11-03T09:34:13.524"/>
    <p1510:client id="{49C081F5-FEBF-48F3-8228-8773FE45F632}" v="29" dt="2023-11-03T12:51:45.976"/>
    <p1510:client id="{4B043EB4-3544-4AD5-9167-8DD9DEEAB60F}" v="9" dt="2023-11-03T12:46:50.581"/>
    <p1510:client id="{663438BD-6202-49C2-8471-1FDB81249F42}" v="18" dt="2023-11-03T09:31:21.846"/>
    <p1510:client id="{78B8EA1C-9B93-4213-B707-89A6A45582B8}" v="1" dt="2023-11-03T10:39:03.784"/>
    <p1510:client id="{83FBABEE-41AD-4855-B6E3-CC7C173C57B9}" v="1" dt="2023-11-02T18:02:24.732"/>
    <p1510:client id="{B5262BED-3910-47C8-9E44-AD60D6D9B7A2}" v="2" dt="2023-11-03T10:12:58.692"/>
    <p1510:client id="{CCA6A10C-4AE1-4A93-8D72-3CD9929AB0DE}" v="6" dt="2023-11-02T17:21:27.548"/>
    <p1510:client id="{D447D5BD-6685-4609-969A-D473C573CF2D}" v="1" dt="2023-11-03T10:15:06.577"/>
    <p1510:client id="{FC08A1CE-E498-4025-A4AE-C7F86FD50E93}" v="1" dt="2023-11-02T15:15:28.2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yi Tan (Student)" userId="S::liyi.tan.2023@uni.strath.ac.uk::6b957b26-c01d-4aac-adb2-ded6ce8600df" providerId="AD" clId="Web-{49C081F5-FEBF-48F3-8228-8773FE45F632}"/>
    <pc:docChg chg="modSld">
      <pc:chgData name="Liyi Tan (Student)" userId="S::liyi.tan.2023@uni.strath.ac.uk::6b957b26-c01d-4aac-adb2-ded6ce8600df" providerId="AD" clId="Web-{49C081F5-FEBF-48F3-8228-8773FE45F632}" dt="2023-11-03T12:51:45.976" v="30" actId="20577"/>
      <pc:docMkLst>
        <pc:docMk/>
      </pc:docMkLst>
      <pc:sldChg chg="modSp">
        <pc:chgData name="Liyi Tan (Student)" userId="S::liyi.tan.2023@uni.strath.ac.uk::6b957b26-c01d-4aac-adb2-ded6ce8600df" providerId="AD" clId="Web-{49C081F5-FEBF-48F3-8228-8773FE45F632}" dt="2023-11-03T12:51:45.976" v="30" actId="20577"/>
        <pc:sldMkLst>
          <pc:docMk/>
          <pc:sldMk cId="452368262" sldId="270"/>
        </pc:sldMkLst>
        <pc:spChg chg="mod">
          <ac:chgData name="Liyi Tan (Student)" userId="S::liyi.tan.2023@uni.strath.ac.uk::6b957b26-c01d-4aac-adb2-ded6ce8600df" providerId="AD" clId="Web-{49C081F5-FEBF-48F3-8228-8773FE45F632}" dt="2023-11-03T12:51:45.976" v="30" actId="20577"/>
          <ac:spMkLst>
            <pc:docMk/>
            <pc:sldMk cId="452368262" sldId="270"/>
            <ac:spMk id="2" creationId="{5AD544B4-9F43-824D-DE68-C15E5352FAE2}"/>
          </ac:spMkLst>
        </pc:spChg>
        <pc:spChg chg="mod">
          <ac:chgData name="Liyi Tan (Student)" userId="S::liyi.tan.2023@uni.strath.ac.uk::6b957b26-c01d-4aac-adb2-ded6ce8600df" providerId="AD" clId="Web-{49C081F5-FEBF-48F3-8228-8773FE45F632}" dt="2023-11-03T12:48:36.030" v="5" actId="20577"/>
          <ac:spMkLst>
            <pc:docMk/>
            <pc:sldMk cId="452368262" sldId="270"/>
            <ac:spMk id="10" creationId="{26FE229F-BA5C-C34F-DE8E-9095F83918BB}"/>
          </ac:spMkLst>
        </pc:spChg>
      </pc:sldChg>
    </pc:docChg>
  </pc:docChgLst>
  <pc:docChgLst>
    <pc:chgData name="Tarek Buisson (Student)" userId="S::tarek.buisson.2023@uni.strath.ac.uk::7fd8ca12-e4fa-4f88-8f4c-73a2509dac59" providerId="AD" clId="Web-{78B8EA1C-9B93-4213-B707-89A6A45582B8}"/>
    <pc:docChg chg="delSld">
      <pc:chgData name="Tarek Buisson (Student)" userId="S::tarek.buisson.2023@uni.strath.ac.uk::7fd8ca12-e4fa-4f88-8f4c-73a2509dac59" providerId="AD" clId="Web-{78B8EA1C-9B93-4213-B707-89A6A45582B8}" dt="2023-11-03T10:39:03.784" v="0"/>
      <pc:docMkLst>
        <pc:docMk/>
      </pc:docMkLst>
      <pc:sldChg chg="del">
        <pc:chgData name="Tarek Buisson (Student)" userId="S::tarek.buisson.2023@uni.strath.ac.uk::7fd8ca12-e4fa-4f88-8f4c-73a2509dac59" providerId="AD" clId="Web-{78B8EA1C-9B93-4213-B707-89A6A45582B8}" dt="2023-11-03T10:39:03.784" v="0"/>
        <pc:sldMkLst>
          <pc:docMk/>
          <pc:sldMk cId="3590227605" sldId="262"/>
        </pc:sldMkLst>
      </pc:sldChg>
    </pc:docChg>
  </pc:docChgLst>
  <pc:docChgLst>
    <pc:chgData name="Conor Mooney (Student)" userId="S::conor.mooney.2023@uni.strath.ac.uk::0e7f77f2-c844-470c-9a7a-864f414e5c7a" providerId="AD" clId="Web-{27153AAE-2BEA-46BC-869A-7D01B7FDB25B}"/>
    <pc:docChg chg="modSld">
      <pc:chgData name="Conor Mooney (Student)" userId="S::conor.mooney.2023@uni.strath.ac.uk::0e7f77f2-c844-470c-9a7a-864f414e5c7a" providerId="AD" clId="Web-{27153AAE-2BEA-46BC-869A-7D01B7FDB25B}" dt="2023-11-03T12:52:12.069" v="2" actId="20577"/>
      <pc:docMkLst>
        <pc:docMk/>
      </pc:docMkLst>
      <pc:sldChg chg="modSp">
        <pc:chgData name="Conor Mooney (Student)" userId="S::conor.mooney.2023@uni.strath.ac.uk::0e7f77f2-c844-470c-9a7a-864f414e5c7a" providerId="AD" clId="Web-{27153AAE-2BEA-46BC-869A-7D01B7FDB25B}" dt="2023-11-03T12:52:12.069" v="2" actId="20577"/>
        <pc:sldMkLst>
          <pc:docMk/>
          <pc:sldMk cId="452368262" sldId="270"/>
        </pc:sldMkLst>
        <pc:spChg chg="mod">
          <ac:chgData name="Conor Mooney (Student)" userId="S::conor.mooney.2023@uni.strath.ac.uk::0e7f77f2-c844-470c-9a7a-864f414e5c7a" providerId="AD" clId="Web-{27153AAE-2BEA-46BC-869A-7D01B7FDB25B}" dt="2023-11-03T12:52:12.069" v="2" actId="20577"/>
          <ac:spMkLst>
            <pc:docMk/>
            <pc:sldMk cId="452368262" sldId="270"/>
            <ac:spMk id="2" creationId="{5AD544B4-9F43-824D-DE68-C15E5352FAE2}"/>
          </ac:spMkLst>
        </pc:spChg>
      </pc:sldChg>
    </pc:docChg>
  </pc:docChgLst>
  <pc:docChgLst>
    <pc:chgData name="Conor Mooney (Student)" userId="S::conor.mooney.2023@uni.strath.ac.uk::0e7f77f2-c844-470c-9a7a-864f414e5c7a" providerId="AD" clId="Web-{4B043EB4-3544-4AD5-9167-8DD9DEEAB60F}"/>
    <pc:docChg chg="modSld">
      <pc:chgData name="Conor Mooney (Student)" userId="S::conor.mooney.2023@uni.strath.ac.uk::0e7f77f2-c844-470c-9a7a-864f414e5c7a" providerId="AD" clId="Web-{4B043EB4-3544-4AD5-9167-8DD9DEEAB60F}" dt="2023-11-03T12:46:47.643" v="7" actId="20577"/>
      <pc:docMkLst>
        <pc:docMk/>
      </pc:docMkLst>
      <pc:sldChg chg="modSp">
        <pc:chgData name="Conor Mooney (Student)" userId="S::conor.mooney.2023@uni.strath.ac.uk::0e7f77f2-c844-470c-9a7a-864f414e5c7a" providerId="AD" clId="Web-{4B043EB4-3544-4AD5-9167-8DD9DEEAB60F}" dt="2023-11-03T12:46:04.720" v="3" actId="20577"/>
        <pc:sldMkLst>
          <pc:docMk/>
          <pc:sldMk cId="1727473042" sldId="259"/>
        </pc:sldMkLst>
        <pc:spChg chg="mod">
          <ac:chgData name="Conor Mooney (Student)" userId="S::conor.mooney.2023@uni.strath.ac.uk::0e7f77f2-c844-470c-9a7a-864f414e5c7a" providerId="AD" clId="Web-{4B043EB4-3544-4AD5-9167-8DD9DEEAB60F}" dt="2023-11-03T12:46:04.720" v="3" actId="20577"/>
          <ac:spMkLst>
            <pc:docMk/>
            <pc:sldMk cId="1727473042" sldId="259"/>
            <ac:spMk id="12" creationId="{B4E5ADEA-731A-CC3E-62E6-414853D2AA8A}"/>
          </ac:spMkLst>
        </pc:spChg>
      </pc:sldChg>
      <pc:sldChg chg="modSp">
        <pc:chgData name="Conor Mooney (Student)" userId="S::conor.mooney.2023@uni.strath.ac.uk::0e7f77f2-c844-470c-9a7a-864f414e5c7a" providerId="AD" clId="Web-{4B043EB4-3544-4AD5-9167-8DD9DEEAB60F}" dt="2023-11-03T12:46:47.643" v="7" actId="20577"/>
        <pc:sldMkLst>
          <pc:docMk/>
          <pc:sldMk cId="3763169157" sldId="260"/>
        </pc:sldMkLst>
        <pc:spChg chg="mod">
          <ac:chgData name="Conor Mooney (Student)" userId="S::conor.mooney.2023@uni.strath.ac.uk::0e7f77f2-c844-470c-9a7a-864f414e5c7a" providerId="AD" clId="Web-{4B043EB4-3544-4AD5-9167-8DD9DEEAB60F}" dt="2023-11-03T12:46:47.643" v="7" actId="20577"/>
          <ac:spMkLst>
            <pc:docMk/>
            <pc:sldMk cId="3763169157" sldId="260"/>
            <ac:spMk id="10" creationId="{26FE229F-BA5C-C34F-DE8E-9095F83918BB}"/>
          </ac:spMkLst>
        </pc:spChg>
      </pc:sldChg>
    </pc:docChg>
  </pc:docChgLst>
  <pc:docChgLst>
    <pc:chgData name="Piyatida Sriwimon" userId="0eb5e7e9-5802-46a4-a9b3-801ae7a7c705" providerId="ADAL" clId="{D447D5BD-6685-4609-969A-D473C573CF2D}"/>
    <pc:docChg chg="modSld">
      <pc:chgData name="Piyatida Sriwimon" userId="0eb5e7e9-5802-46a4-a9b3-801ae7a7c705" providerId="ADAL" clId="{D447D5BD-6685-4609-969A-D473C573CF2D}" dt="2023-11-03T10:15:06.577" v="0"/>
      <pc:docMkLst>
        <pc:docMk/>
      </pc:docMkLst>
      <pc:sldChg chg="modTransition">
        <pc:chgData name="Piyatida Sriwimon" userId="0eb5e7e9-5802-46a4-a9b3-801ae7a7c705" providerId="ADAL" clId="{D447D5BD-6685-4609-969A-D473C573CF2D}" dt="2023-11-03T10:15:06.577" v="0"/>
        <pc:sldMkLst>
          <pc:docMk/>
          <pc:sldMk cId="1727473042" sldId="259"/>
        </pc:sldMkLst>
      </pc:sldChg>
    </pc:docChg>
  </pc:docChgLst>
  <pc:docChgLst>
    <pc:chgData name="Piyatida Sriwimon (Student)" userId="S::piyatida.sriwimon.2023@uni.strath.ac.uk::0eb5e7e9-5802-46a4-a9b3-801ae7a7c705" providerId="AD" clId="Web-{B5262BED-3910-47C8-9E44-AD60D6D9B7A2}"/>
    <pc:docChg chg="modSld">
      <pc:chgData name="Piyatida Sriwimon (Student)" userId="S::piyatida.sriwimon.2023@uni.strath.ac.uk::0eb5e7e9-5802-46a4-a9b3-801ae7a7c705" providerId="AD" clId="Web-{B5262BED-3910-47C8-9E44-AD60D6D9B7A2}" dt="2023-11-03T10:12:58.692" v="1" actId="20577"/>
      <pc:docMkLst>
        <pc:docMk/>
      </pc:docMkLst>
      <pc:sldChg chg="modSp">
        <pc:chgData name="Piyatida Sriwimon (Student)" userId="S::piyatida.sriwimon.2023@uni.strath.ac.uk::0eb5e7e9-5802-46a4-a9b3-801ae7a7c705" providerId="AD" clId="Web-{B5262BED-3910-47C8-9E44-AD60D6D9B7A2}" dt="2023-11-03T10:12:58.692" v="1" actId="20577"/>
        <pc:sldMkLst>
          <pc:docMk/>
          <pc:sldMk cId="3792320807" sldId="261"/>
        </pc:sldMkLst>
        <pc:spChg chg="mod">
          <ac:chgData name="Piyatida Sriwimon (Student)" userId="S::piyatida.sriwimon.2023@uni.strath.ac.uk::0eb5e7e9-5802-46a4-a9b3-801ae7a7c705" providerId="AD" clId="Web-{B5262BED-3910-47C8-9E44-AD60D6D9B7A2}" dt="2023-11-03T10:12:58.692" v="1" actId="20577"/>
          <ac:spMkLst>
            <pc:docMk/>
            <pc:sldMk cId="3792320807" sldId="261"/>
            <ac:spMk id="10" creationId="{26FE229F-BA5C-C34F-DE8E-9095F83918B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7381" y="1886968"/>
            <a:ext cx="10750219" cy="14700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381" y="3789040"/>
            <a:ext cx="9835819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2380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16833"/>
            <a:ext cx="10972800" cy="420933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094-6D28-4B23-8FE2-8C3604087EE0}" type="datetimeFigureOut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B7CA9-10D6-4395-91ED-9980F2EBA0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05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33" y="188913"/>
            <a:ext cx="11516784" cy="5191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31801" y="1196976"/>
            <a:ext cx="10945284" cy="48244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8351" y="634365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fld id="{84996094-6D28-4B23-8FE2-8C3604087EE0}" type="datetimeFigureOut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144933" y="634365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080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fld id="{784B7CA9-10D6-4395-91ED-9980F2EBA0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7260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66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708921"/>
            <a:ext cx="10972800" cy="34172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094-6D28-4B23-8FE2-8C3604087EE0}" type="datetimeFigureOut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B7CA9-10D6-4395-91ED-9980F2EBA06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3392" y="1700809"/>
            <a:ext cx="10945216" cy="720080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3810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3" y="4406901"/>
            <a:ext cx="10702892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3" y="2906713"/>
            <a:ext cx="10702892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094-6D28-4B23-8FE2-8C3604087EE0}" type="datetimeFigureOut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B7CA9-10D6-4395-91ED-9980F2EBA0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747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772816"/>
            <a:ext cx="8942784" cy="9361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924945"/>
            <a:ext cx="5384800" cy="320121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924945"/>
            <a:ext cx="5384800" cy="320121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094-6D28-4B23-8FE2-8C3604087EE0}" type="datetimeFigureOut">
              <a:rPr lang="en-GB" smtClean="0"/>
              <a:t>03/11/2023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B7CA9-10D6-4395-91ED-9980F2EBA0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2507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16832"/>
            <a:ext cx="8942784" cy="93610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094-6D28-4B23-8FE2-8C3604087EE0}" type="datetimeFigureOut">
              <a:rPr lang="en-GB" smtClean="0"/>
              <a:t>03/11/2023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B7CA9-10D6-4395-91ED-9980F2EBA0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6590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890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844825"/>
            <a:ext cx="6815667" cy="428133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844825"/>
            <a:ext cx="4011084" cy="42813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094-6D28-4B23-8FE2-8C3604087EE0}" type="datetimeFigureOut">
              <a:rPr lang="en-GB" smtClean="0"/>
              <a:t>03/11/2023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B7CA9-10D6-4395-91ED-9980F2EBA0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306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772816"/>
            <a:ext cx="7315200" cy="295475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094-6D28-4B23-8FE2-8C3604087EE0}" type="datetimeFigureOut">
              <a:rPr lang="en-GB" smtClean="0"/>
              <a:t>03/11/2023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B7CA9-10D6-4395-91ED-9980F2EBA0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9163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988841"/>
            <a:ext cx="10972800" cy="4137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84996094-6D28-4B23-8FE2-8C3604087EE0}" type="datetimeFigureOut">
              <a:rPr lang="en-GB" smtClean="0"/>
              <a:t>03/11/2023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784B7CA9-10D6-4395-91ED-9980F2EBA0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111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5" r:id="rId11"/>
  </p:sldLayoutIdLst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4096E-6BA3-458B-2557-7E916AF011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381" y="1886968"/>
            <a:ext cx="6336715" cy="1470025"/>
          </a:xfrm>
        </p:spPr>
        <p:txBody>
          <a:bodyPr/>
          <a:lstStyle/>
          <a:p>
            <a:r>
              <a:rPr lang="en-GB" b="1"/>
              <a:t>Data Analytics in Practice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86526-B358-063A-2216-B23A2AFF41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81" y="3789040"/>
            <a:ext cx="10250347" cy="2331344"/>
          </a:xfrm>
        </p:spPr>
        <p:txBody>
          <a:bodyPr>
            <a:normAutofit/>
          </a:bodyPr>
          <a:lstStyle/>
          <a:p>
            <a:pPr algn="r" fontAlgn="base"/>
            <a:r>
              <a:rPr lang="en-GB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MS984 Case 2 – Group 4</a:t>
            </a:r>
          </a:p>
          <a:p>
            <a:pPr algn="r" fontAlgn="base"/>
            <a:endParaRPr lang="en-GB" b="0" i="0">
              <a:solidFill>
                <a:srgbClr val="000000"/>
              </a:solidFill>
              <a:effectLst/>
              <a:latin typeface="Aptos" panose="020B0004020202020204" pitchFamily="34" charset="0"/>
            </a:endParaRPr>
          </a:p>
          <a:p>
            <a:pPr algn="r" fontAlgn="base"/>
            <a:r>
              <a:rPr lang="en-GB" sz="2400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Tarek Buisson – Piyatida Sriwimon – </a:t>
            </a:r>
            <a:r>
              <a:rPr lang="en-GB" sz="2400" b="0" i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Liyi</a:t>
            </a:r>
            <a:r>
              <a:rPr lang="en-GB" sz="2400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Tan – Cono</a:t>
            </a:r>
            <a:r>
              <a:rPr lang="en-GB" sz="2400">
                <a:solidFill>
                  <a:srgbClr val="000000"/>
                </a:solidFill>
                <a:latin typeface="Aptos" panose="020B0004020202020204" pitchFamily="34" charset="0"/>
              </a:rPr>
              <a:t>r Mooney                    Michael Patrick – Guy Neal – Salman Tahir</a:t>
            </a:r>
            <a:endParaRPr lang="en-GB" sz="2400" b="0" i="0">
              <a:solidFill>
                <a:srgbClr val="000000"/>
              </a:solidFill>
              <a:effectLst/>
              <a:latin typeface="Aptos" panose="020B0004020202020204" pitchFamily="34" charset="0"/>
            </a:endParaRPr>
          </a:p>
          <a:p>
            <a:pPr algn="l" fontAlgn="base"/>
            <a:endParaRPr lang="en-GB" b="0" i="0">
              <a:solidFill>
                <a:srgbClr val="000000"/>
              </a:solidFill>
              <a:effectLst/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852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/>
          <a:lstStyle/>
          <a:p>
            <a:r>
              <a:rPr lang="fr-FR" err="1"/>
              <a:t>Electronic</a:t>
            </a:r>
            <a:r>
              <a:rPr lang="fr-FR"/>
              <a:t> </a:t>
            </a:r>
            <a:r>
              <a:rPr lang="fr-FR" err="1"/>
              <a:t>health</a:t>
            </a:r>
            <a:r>
              <a:rPr lang="fr-FR"/>
              <a:t> records</a:t>
            </a:r>
            <a:endParaRPr lang="en-US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5AD544B4-9F43-824D-DE68-C15E5352F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008" y="1988681"/>
            <a:ext cx="9835819" cy="3877164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sz="2800" err="1">
                <a:solidFill>
                  <a:schemeClr val="tx1"/>
                </a:solidFill>
              </a:rPr>
              <a:t>Include</a:t>
            </a:r>
            <a:r>
              <a:rPr lang="fr-FR" sz="2800">
                <a:solidFill>
                  <a:schemeClr val="tx1"/>
                </a:solidFill>
              </a:rPr>
              <a:t> a </a:t>
            </a:r>
            <a:r>
              <a:rPr lang="fr-FR" sz="2800" err="1">
                <a:solidFill>
                  <a:schemeClr val="tx1"/>
                </a:solidFill>
              </a:rPr>
              <a:t>patient’s</a:t>
            </a:r>
            <a:r>
              <a:rPr lang="fr-FR" sz="2800">
                <a:solidFill>
                  <a:schemeClr val="tx1"/>
                </a:solidFill>
              </a:rPr>
              <a:t>’ </a:t>
            </a:r>
            <a:r>
              <a:rPr lang="fr-FR" sz="2800" err="1">
                <a:solidFill>
                  <a:schemeClr val="tx1"/>
                </a:solidFill>
              </a:rPr>
              <a:t>medical</a:t>
            </a:r>
            <a:r>
              <a:rPr lang="fr-FR" sz="2800">
                <a:solidFill>
                  <a:schemeClr val="tx1"/>
                </a:solidFill>
              </a:rPr>
              <a:t> </a:t>
            </a:r>
            <a:r>
              <a:rPr lang="fr-FR" sz="2800" err="1">
                <a:solidFill>
                  <a:schemeClr val="tx1"/>
                </a:solidFill>
              </a:rPr>
              <a:t>history</a:t>
            </a:r>
            <a:r>
              <a:rPr lang="fr-FR" sz="2800">
                <a:solidFill>
                  <a:schemeClr val="tx1"/>
                </a:solidFill>
              </a:rPr>
              <a:t>, notes and data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fr-FR" sz="280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sz="2800" err="1">
                <a:solidFill>
                  <a:schemeClr val="tx1"/>
                </a:solidFill>
              </a:rPr>
              <a:t>Freely</a:t>
            </a:r>
            <a:r>
              <a:rPr lang="fr-FR" sz="2800">
                <a:solidFill>
                  <a:schemeClr val="tx1"/>
                </a:solidFill>
              </a:rPr>
              <a:t> accessible to other </a:t>
            </a:r>
            <a:r>
              <a:rPr lang="fr-FR" sz="2800" err="1">
                <a:solidFill>
                  <a:schemeClr val="tx1"/>
                </a:solidFill>
              </a:rPr>
              <a:t>health</a:t>
            </a:r>
            <a:r>
              <a:rPr lang="fr-FR" sz="2800">
                <a:solidFill>
                  <a:schemeClr val="tx1"/>
                </a:solidFill>
              </a:rPr>
              <a:t> </a:t>
            </a:r>
            <a:r>
              <a:rPr lang="fr-FR" sz="2800" err="1">
                <a:solidFill>
                  <a:schemeClr val="tx1"/>
                </a:solidFill>
              </a:rPr>
              <a:t>professionals</a:t>
            </a:r>
            <a:endParaRPr lang="fr-FR" sz="280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fr-FR" sz="280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sz="2800" err="1">
                <a:solidFill>
                  <a:schemeClr val="tx1"/>
                </a:solidFill>
              </a:rPr>
              <a:t>Success</a:t>
            </a:r>
            <a:r>
              <a:rPr lang="fr-FR" sz="2800">
                <a:solidFill>
                  <a:schemeClr val="tx1"/>
                </a:solidFill>
              </a:rPr>
              <a:t> in other countries (</a:t>
            </a:r>
            <a:r>
              <a:rPr lang="fr-FR" sz="2800" err="1">
                <a:solidFill>
                  <a:schemeClr val="tx1"/>
                </a:solidFill>
              </a:rPr>
              <a:t>Denmark</a:t>
            </a:r>
            <a:r>
              <a:rPr lang="fr-FR" sz="2800">
                <a:solidFill>
                  <a:schemeClr val="tx1"/>
                </a:solidFill>
              </a:rPr>
              <a:t>, </a:t>
            </a:r>
            <a:r>
              <a:rPr lang="fr-FR" sz="2800" err="1">
                <a:solidFill>
                  <a:schemeClr val="tx1"/>
                </a:solidFill>
              </a:rPr>
              <a:t>Israel</a:t>
            </a:r>
            <a:r>
              <a:rPr lang="fr-FR" sz="280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18217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/>
          <a:lstStyle/>
          <a:p>
            <a:r>
              <a:rPr lang="fr-FR" err="1"/>
              <a:t>Using</a:t>
            </a:r>
            <a:r>
              <a:rPr lang="fr-FR"/>
              <a:t> AI </a:t>
            </a:r>
            <a:r>
              <a:rPr lang="fr-FR" err="1"/>
              <a:t>Chatbot</a:t>
            </a:r>
            <a:r>
              <a:rPr lang="fr-FR"/>
              <a:t> in Healthcare</a:t>
            </a:r>
            <a:endParaRPr lang="en-US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5AD544B4-9F43-824D-DE68-C15E5352F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211" y="1988681"/>
            <a:ext cx="9835819" cy="3877164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tx1"/>
                </a:solidFill>
              </a:rPr>
              <a:t>In </a:t>
            </a:r>
            <a:r>
              <a:rPr lang="fr-FR" err="1">
                <a:solidFill>
                  <a:schemeClr val="tx1"/>
                </a:solidFill>
              </a:rPr>
              <a:t>order</a:t>
            </a:r>
            <a:r>
              <a:rPr lang="fr-FR">
                <a:solidFill>
                  <a:schemeClr val="tx1"/>
                </a:solidFill>
              </a:rPr>
              <a:t> to take a </a:t>
            </a:r>
            <a:r>
              <a:rPr lang="fr-FR" err="1">
                <a:solidFill>
                  <a:schemeClr val="tx1"/>
                </a:solidFill>
              </a:rPr>
              <a:t>load</a:t>
            </a:r>
            <a:r>
              <a:rPr lang="fr-FR">
                <a:solidFill>
                  <a:schemeClr val="tx1"/>
                </a:solidFill>
              </a:rPr>
              <a:t> off </a:t>
            </a:r>
            <a:r>
              <a:rPr lang="fr-FR" err="1">
                <a:solidFill>
                  <a:schemeClr val="tx1"/>
                </a:solidFill>
              </a:rPr>
              <a:t>doctors</a:t>
            </a:r>
            <a:r>
              <a:rPr lang="fr-FR">
                <a:solidFill>
                  <a:schemeClr val="tx1"/>
                </a:solidFill>
              </a:rPr>
              <a:t>, initial contact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fr-FR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fr-FR">
              <a:solidFill>
                <a:schemeClr val="tx1"/>
              </a:solidFill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FAD2B6F-2196-C16F-6667-EF0B16F4F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42" y="3675074"/>
            <a:ext cx="5578945" cy="142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5A10CCD8-4E85-18DE-E568-5293C22A3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7059" y="2768140"/>
            <a:ext cx="5933862" cy="3552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3625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 lIns="91440" tIns="45720" rIns="91440" bIns="45720" anchor="t"/>
          <a:lstStyle/>
          <a:p>
            <a:r>
              <a:rPr lang="fr-FR">
                <a:latin typeface="Arial"/>
                <a:cs typeface="Arial"/>
              </a:rPr>
              <a:t>Big Data Analytics</a:t>
            </a:r>
            <a:endParaRPr lang="en-US">
              <a:latin typeface="Arial"/>
              <a:cs typeface="Arial"/>
            </a:endParaRP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5AD544B4-9F43-824D-DE68-C15E5352F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008" y="1988681"/>
            <a:ext cx="9835819" cy="387716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 panose="05000000000000000000" pitchFamily="2" charset="2"/>
              <a:buChar char="•"/>
            </a:pP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The adoption of cloud solutions can enable utilisation of </a:t>
            </a:r>
            <a:r>
              <a:rPr lang="fr-FR" sz="2800" err="1">
                <a:solidFill>
                  <a:schemeClr val="tx1"/>
                </a:solidFill>
                <a:latin typeface="Arial"/>
                <a:cs typeface="Times New Roman"/>
              </a:rPr>
              <a:t>health</a:t>
            </a: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 data more </a:t>
            </a:r>
            <a:r>
              <a:rPr lang="fr-FR" sz="2800" err="1">
                <a:solidFill>
                  <a:schemeClr val="tx1"/>
                </a:solidFill>
                <a:latin typeface="Arial"/>
                <a:cs typeface="Times New Roman"/>
              </a:rPr>
              <a:t>effectively</a:t>
            </a: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.</a:t>
            </a:r>
            <a:endParaRPr lang="fr-FR" sz="2800">
              <a:solidFill>
                <a:schemeClr val="tx1"/>
              </a:solidFill>
              <a:latin typeface="Arial"/>
            </a:endParaRPr>
          </a:p>
          <a:p>
            <a:pPr>
              <a:buFont typeface="Arial" panose="05000000000000000000" pitchFamily="2" charset="2"/>
              <a:buChar char="•"/>
            </a:pP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Cloud platforms can support the utilisation of AI in </a:t>
            </a:r>
            <a:r>
              <a:rPr lang="fr-FR" sz="2800" err="1">
                <a:solidFill>
                  <a:schemeClr val="tx1"/>
                </a:solidFill>
                <a:latin typeface="Arial"/>
                <a:cs typeface="Times New Roman"/>
              </a:rPr>
              <a:t>healthcare</a:t>
            </a: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 and </a:t>
            </a:r>
            <a:r>
              <a:rPr lang="fr-FR" sz="2800" err="1">
                <a:solidFill>
                  <a:schemeClr val="tx1"/>
                </a:solidFill>
                <a:latin typeface="Arial"/>
                <a:cs typeface="Times New Roman"/>
              </a:rPr>
              <a:t>medical</a:t>
            </a: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 </a:t>
            </a:r>
            <a:r>
              <a:rPr lang="fr-FR" sz="2800" err="1">
                <a:solidFill>
                  <a:schemeClr val="tx1"/>
                </a:solidFill>
                <a:latin typeface="Arial"/>
                <a:cs typeface="Times New Roman"/>
              </a:rPr>
              <a:t>research</a:t>
            </a: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.</a:t>
            </a:r>
            <a:endParaRPr lang="fr-FR" sz="2800">
              <a:solidFill>
                <a:schemeClr val="tx1"/>
              </a:solidFill>
              <a:latin typeface="Arial"/>
            </a:endParaRPr>
          </a:p>
          <a:p>
            <a:pPr>
              <a:buFont typeface="Arial" panose="05000000000000000000" pitchFamily="2" charset="2"/>
              <a:buChar char="•"/>
            </a:pP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Cloud organisations (AWS, Microsoft, Google) have 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implemented</a:t>
            </a: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 high 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levels</a:t>
            </a: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 of 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security</a:t>
            </a: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.</a:t>
            </a:r>
          </a:p>
          <a:p>
            <a:pPr>
              <a:buFont typeface="Arial" panose="05000000000000000000" pitchFamily="2" charset="2"/>
              <a:buChar char="•"/>
            </a:pP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Healthcare cloud </a:t>
            </a:r>
            <a:r>
              <a:rPr lang="fr-FR" sz="2800" err="1">
                <a:solidFill>
                  <a:schemeClr val="tx1"/>
                </a:solidFill>
                <a:latin typeface="Arial"/>
                <a:cs typeface="Times New Roman"/>
              </a:rPr>
              <a:t>computing</a:t>
            </a: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 </a:t>
            </a:r>
            <a:r>
              <a:rPr lang="fr-FR" sz="2800" err="1">
                <a:solidFill>
                  <a:schemeClr val="tx1"/>
                </a:solidFill>
                <a:latin typeface="Arial"/>
                <a:cs typeface="Times New Roman"/>
              </a:rPr>
              <a:t>market</a:t>
            </a: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 </a:t>
            </a:r>
            <a:r>
              <a:rPr lang="fr-FR" sz="2800" err="1">
                <a:solidFill>
                  <a:schemeClr val="tx1"/>
                </a:solidFill>
                <a:latin typeface="Arial"/>
                <a:cs typeface="Times New Roman"/>
              </a:rPr>
              <a:t>forecasted</a:t>
            </a: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 to </a:t>
            </a:r>
            <a:r>
              <a:rPr lang="fr-FR" sz="2800" err="1">
                <a:solidFill>
                  <a:schemeClr val="tx1"/>
                </a:solidFill>
                <a:latin typeface="Arial"/>
                <a:cs typeface="Times New Roman"/>
              </a:rPr>
              <a:t>grow</a:t>
            </a: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 at a CAGR of 17.8% </a:t>
            </a:r>
            <a:r>
              <a:rPr lang="fr-FR" sz="2800" err="1">
                <a:solidFill>
                  <a:schemeClr val="tx1"/>
                </a:solidFill>
                <a:latin typeface="Arial"/>
                <a:cs typeface="Times New Roman"/>
              </a:rPr>
              <a:t>from</a:t>
            </a:r>
            <a:r>
              <a:rPr lang="fr-FR" sz="2800">
                <a:solidFill>
                  <a:schemeClr val="tx1"/>
                </a:solidFill>
                <a:latin typeface="Arial"/>
                <a:cs typeface="Times New Roman"/>
              </a:rPr>
              <a:t> $39.4billion to $$89.4billion.</a:t>
            </a:r>
            <a:endParaRPr lang="fr-FR" sz="2800">
              <a:solidFill>
                <a:schemeClr val="tx1"/>
              </a:solidFill>
              <a:latin typeface="Arial"/>
            </a:endParaRPr>
          </a:p>
          <a:p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368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 lIns="91440" tIns="45720" rIns="91440" bIns="45720" anchor="t"/>
          <a:lstStyle/>
          <a:p>
            <a:r>
              <a:rPr lang="fr-FR">
                <a:latin typeface="Arial"/>
                <a:cs typeface="Arial"/>
              </a:rPr>
              <a:t>Conclusion</a:t>
            </a:r>
            <a:endParaRPr lang="fr-FR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5AD544B4-9F43-824D-DE68-C15E5352F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008" y="1988681"/>
            <a:ext cx="9835819" cy="3877164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Alleviate</a:t>
            </a: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 the </a:t>
            </a: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strain</a:t>
            </a: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 on </a:t>
            </a: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healthcare</a:t>
            </a: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with</a:t>
            </a: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cost</a:t>
            </a: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-effective technologies</a:t>
            </a:r>
            <a:endParaRPr lang="fr-FR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National </a:t>
            </a: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Radiotherapy</a:t>
            </a: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 Plan for Scotland (</a:t>
            </a: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Cyberknife</a:t>
            </a: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)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AI-</a:t>
            </a: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powered</a:t>
            </a: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chatbots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Electronic</a:t>
            </a: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Health</a:t>
            </a: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 Records (EHR)</a:t>
            </a:r>
            <a:endParaRPr lang="fr-FR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Cloud solutions and </a:t>
            </a: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integration</a:t>
            </a:r>
            <a:r>
              <a:rPr lang="fr-FR">
                <a:solidFill>
                  <a:schemeClr val="tx1"/>
                </a:solidFill>
                <a:latin typeface="Arial"/>
                <a:cs typeface="Arial"/>
              </a:rPr>
              <a:t> of big data </a:t>
            </a:r>
            <a:r>
              <a:rPr lang="fr-FR" err="1">
                <a:solidFill>
                  <a:schemeClr val="tx1"/>
                </a:solidFill>
                <a:latin typeface="Arial"/>
                <a:cs typeface="Arial"/>
              </a:rPr>
              <a:t>analytics</a:t>
            </a:r>
            <a:endParaRPr lang="fr-FR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0692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/>
          <a:lstStyle/>
          <a:p>
            <a:r>
              <a:rPr lang="fr-FR"/>
              <a:t>Introduction – </a:t>
            </a:r>
            <a:r>
              <a:rPr lang="fr-FR" err="1"/>
              <a:t>current</a:t>
            </a:r>
            <a:r>
              <a:rPr lang="fr-FR"/>
              <a:t> </a:t>
            </a:r>
            <a:r>
              <a:rPr lang="fr-FR" err="1"/>
              <a:t>environment</a:t>
            </a:r>
            <a:endParaRPr lang="en-US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B4E5ADEA-731A-CC3E-62E6-414853D2AA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008" y="1988681"/>
            <a:ext cx="9835819" cy="38771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Staff 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shortages</a:t>
            </a: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, 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government</a:t>
            </a:r>
            <a:endParaRPr lang="fr-FR" sz="2800">
              <a:solidFill>
                <a:schemeClr val="tx1"/>
              </a:solidFill>
              <a:latin typeface="Arial"/>
              <a:cs typeface="Arial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COVID 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pandemic</a:t>
            </a:r>
            <a:endParaRPr lang="fr-FR" sz="2800">
              <a:solidFill>
                <a:schemeClr val="tx1"/>
              </a:solidFill>
              <a:latin typeface="Arial"/>
              <a:cs typeface="Arial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Current</a:t>
            </a: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economic</a:t>
            </a: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climate</a:t>
            </a:r>
            <a:endParaRPr lang="fr-FR" sz="2800">
              <a:solidFill>
                <a:schemeClr val="tx1"/>
              </a:solidFill>
              <a:latin typeface="Arial"/>
              <a:cs typeface="Arial"/>
            </a:endParaRPr>
          </a:p>
          <a:p>
            <a:endParaRPr lang="fr-FR" sz="2800">
              <a:solidFill>
                <a:schemeClr val="tx1"/>
              </a:solidFill>
            </a:endParaRPr>
          </a:p>
          <a:p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=&gt; 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Widespread</a:t>
            </a: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delays</a:t>
            </a: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 in vital 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operations</a:t>
            </a: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 and cancer 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treatments</a:t>
            </a: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, record high </a:t>
            </a:r>
            <a:r>
              <a:rPr lang="fr-FR" sz="2800" err="1">
                <a:solidFill>
                  <a:schemeClr val="tx1"/>
                </a:solidFill>
                <a:latin typeface="Arial"/>
                <a:cs typeface="Arial"/>
              </a:rPr>
              <a:t>waiting</a:t>
            </a:r>
            <a:r>
              <a:rPr lang="fr-FR" sz="2800">
                <a:solidFill>
                  <a:schemeClr val="tx1"/>
                </a:solidFill>
                <a:latin typeface="Arial"/>
                <a:cs typeface="Arial"/>
              </a:rPr>
              <a:t> times</a:t>
            </a:r>
            <a:endParaRPr lang="en-US" sz="280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7473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 lIns="91440" tIns="45720" rIns="91440" bIns="45720" anchor="t"/>
          <a:lstStyle/>
          <a:p>
            <a:r>
              <a:rPr lang="fr-FR">
                <a:latin typeface="Arial"/>
                <a:cs typeface="Arial"/>
              </a:rPr>
              <a:t>An aging population</a:t>
            </a:r>
            <a:endParaRPr lang="en-US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61E182-3AF3-8C97-4A86-13E238A748DD}"/>
              </a:ext>
            </a:extLst>
          </p:cNvPr>
          <p:cNvSpPr txBox="1"/>
          <p:nvPr/>
        </p:nvSpPr>
        <p:spPr>
          <a:xfrm>
            <a:off x="1632856" y="1556589"/>
            <a:ext cx="3715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Total Age-related Projected Spending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B1AF63-0CC6-5180-F7CF-31F63DE10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992" y="1988682"/>
            <a:ext cx="7679621" cy="444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69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 lIns="91440" tIns="45720" rIns="91440" bIns="45720" anchor="t"/>
          <a:lstStyle/>
          <a:p>
            <a:r>
              <a:rPr lang="fr-FR">
                <a:latin typeface="Arial"/>
                <a:cs typeface="Arial"/>
              </a:rPr>
              <a:t>An </a:t>
            </a:r>
            <a:r>
              <a:rPr lang="en-GB">
                <a:latin typeface="Arial"/>
                <a:cs typeface="Arial"/>
              </a:rPr>
              <a:t>aging</a:t>
            </a:r>
            <a:r>
              <a:rPr lang="fr-FR">
                <a:latin typeface="Arial"/>
                <a:cs typeface="Arial"/>
              </a:rPr>
              <a:t> population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B8B0A9-D4D6-9E03-7D44-6ABBD77D9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267" y="1988682"/>
            <a:ext cx="11134725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320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/>
          <a:lstStyle/>
          <a:p>
            <a:r>
              <a:rPr lang="fr-FR"/>
              <a:t>General </a:t>
            </a:r>
            <a:r>
              <a:rPr lang="fr-FR" err="1"/>
              <a:t>Practitioners</a:t>
            </a:r>
            <a:r>
              <a:rPr lang="fr-FR"/>
              <a:t> (</a:t>
            </a:r>
            <a:r>
              <a:rPr lang="fr-FR" err="1"/>
              <a:t>GPs</a:t>
            </a:r>
            <a:r>
              <a:rPr lang="fr-FR"/>
              <a:t>)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5EF88C-B2AE-BE0F-819A-45B63A853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1457" y="1367119"/>
            <a:ext cx="8373966" cy="519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428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/>
          <a:lstStyle/>
          <a:p>
            <a:r>
              <a:rPr lang="fr-FR"/>
              <a:t>General </a:t>
            </a:r>
            <a:r>
              <a:rPr lang="fr-FR" err="1"/>
              <a:t>Practitioners</a:t>
            </a:r>
            <a:r>
              <a:rPr lang="fr-FR"/>
              <a:t> (</a:t>
            </a:r>
            <a:r>
              <a:rPr lang="fr-FR" err="1"/>
              <a:t>GPs</a:t>
            </a:r>
            <a:r>
              <a:rPr lang="fr-FR"/>
              <a:t>)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CB8BEC-763A-3F67-B1A0-760F0D867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753" y="1393372"/>
            <a:ext cx="8435020" cy="510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24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/>
          <a:lstStyle/>
          <a:p>
            <a:r>
              <a:rPr lang="fr-FR"/>
              <a:t>General </a:t>
            </a:r>
            <a:r>
              <a:rPr lang="fr-FR" err="1"/>
              <a:t>Practitioners</a:t>
            </a:r>
            <a:r>
              <a:rPr lang="fr-FR"/>
              <a:t> (</a:t>
            </a:r>
            <a:r>
              <a:rPr lang="fr-FR" err="1"/>
              <a:t>GPs</a:t>
            </a:r>
            <a:r>
              <a:rPr lang="fr-FR"/>
              <a:t>)</a:t>
            </a:r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C00C986-6C36-E04C-940B-A3CF74428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9463" y="2453476"/>
            <a:ext cx="3853264" cy="2921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550762C7-EA8A-2BE7-E430-5FC542D176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489" y="2453476"/>
            <a:ext cx="5297613" cy="2963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4383671C-D83D-C44D-7E75-3BA2817FFCCA}"/>
              </a:ext>
            </a:extLst>
          </p:cNvPr>
          <p:cNvSpPr/>
          <p:nvPr/>
        </p:nvSpPr>
        <p:spPr>
          <a:xfrm>
            <a:off x="6021487" y="3638939"/>
            <a:ext cx="920621" cy="34834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46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/>
          <a:lstStyle/>
          <a:p>
            <a:r>
              <a:rPr lang="fr-FR"/>
              <a:t>General </a:t>
            </a:r>
            <a:r>
              <a:rPr lang="fr-FR" err="1"/>
              <a:t>Practitioners</a:t>
            </a:r>
            <a:r>
              <a:rPr lang="fr-FR"/>
              <a:t> (</a:t>
            </a:r>
            <a:r>
              <a:rPr lang="fr-FR" err="1"/>
              <a:t>GPs</a:t>
            </a:r>
            <a:r>
              <a:rPr lang="fr-FR"/>
              <a:t>)</a:t>
            </a:r>
            <a:endParaRPr lang="en-US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5AD544B4-9F43-824D-DE68-C15E5352F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008" y="1988681"/>
            <a:ext cx="9835819" cy="3877164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err="1">
                <a:solidFill>
                  <a:schemeClr val="tx1"/>
                </a:solidFill>
              </a:rPr>
              <a:t>Surge</a:t>
            </a:r>
            <a:r>
              <a:rPr lang="fr-FR">
                <a:solidFill>
                  <a:schemeClr val="tx1"/>
                </a:solidFill>
              </a:rPr>
              <a:t> in cancer cases due to </a:t>
            </a:r>
            <a:r>
              <a:rPr lang="fr-FR" err="1">
                <a:solidFill>
                  <a:schemeClr val="tx1"/>
                </a:solidFill>
              </a:rPr>
              <a:t>lack</a:t>
            </a:r>
            <a:r>
              <a:rPr lang="fr-FR">
                <a:solidFill>
                  <a:schemeClr val="tx1"/>
                </a:solidFill>
              </a:rPr>
              <a:t> of </a:t>
            </a:r>
            <a:r>
              <a:rPr lang="fr-FR" err="1">
                <a:solidFill>
                  <a:schemeClr val="tx1"/>
                </a:solidFill>
              </a:rPr>
              <a:t>prevention</a:t>
            </a:r>
            <a:r>
              <a:rPr lang="fr-FR">
                <a:solidFill>
                  <a:schemeClr val="tx1"/>
                </a:solidFill>
              </a:rPr>
              <a:t> (33% </a:t>
            </a:r>
            <a:r>
              <a:rPr lang="fr-FR" err="1">
                <a:solidFill>
                  <a:schemeClr val="tx1"/>
                </a:solidFill>
              </a:rPr>
              <a:t>increase</a:t>
            </a:r>
            <a:r>
              <a:rPr lang="fr-FR">
                <a:solidFill>
                  <a:schemeClr val="tx1"/>
                </a:solidFill>
              </a:rPr>
              <a:t> in diagnoses </a:t>
            </a:r>
            <a:r>
              <a:rPr lang="fr-FR" err="1">
                <a:solidFill>
                  <a:schemeClr val="tx1"/>
                </a:solidFill>
              </a:rPr>
              <a:t>between</a:t>
            </a:r>
            <a:r>
              <a:rPr lang="fr-FR">
                <a:solidFill>
                  <a:schemeClr val="tx1"/>
                </a:solidFill>
              </a:rPr>
              <a:t> 2008 &amp; 2022)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fr-FR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tx1"/>
                </a:solidFill>
              </a:rPr>
              <a:t>Q4 2022: only 72% of </a:t>
            </a:r>
            <a:r>
              <a:rPr lang="fr-FR" err="1">
                <a:solidFill>
                  <a:schemeClr val="tx1"/>
                </a:solidFill>
              </a:rPr>
              <a:t>eligible</a:t>
            </a:r>
            <a:r>
              <a:rPr lang="fr-FR">
                <a:solidFill>
                  <a:schemeClr val="tx1"/>
                </a:solidFill>
              </a:rPr>
              <a:t> </a:t>
            </a:r>
            <a:r>
              <a:rPr lang="fr-FR" err="1">
                <a:solidFill>
                  <a:schemeClr val="tx1"/>
                </a:solidFill>
              </a:rPr>
              <a:t>individuals</a:t>
            </a:r>
            <a:r>
              <a:rPr lang="fr-FR">
                <a:solidFill>
                  <a:schemeClr val="tx1"/>
                </a:solidFill>
              </a:rPr>
              <a:t> received </a:t>
            </a:r>
            <a:r>
              <a:rPr lang="fr-FR" err="1">
                <a:solidFill>
                  <a:schemeClr val="tx1"/>
                </a:solidFill>
              </a:rPr>
              <a:t>treatment</a:t>
            </a:r>
            <a:r>
              <a:rPr lang="fr-FR">
                <a:solidFill>
                  <a:schemeClr val="tx1"/>
                </a:solidFill>
              </a:rPr>
              <a:t>, down </a:t>
            </a:r>
            <a:r>
              <a:rPr lang="fr-FR" err="1">
                <a:solidFill>
                  <a:schemeClr val="tx1"/>
                </a:solidFill>
              </a:rPr>
              <a:t>from</a:t>
            </a:r>
            <a:r>
              <a:rPr lang="fr-FR">
                <a:solidFill>
                  <a:schemeClr val="tx1"/>
                </a:solidFill>
              </a:rPr>
              <a:t> 84% in 2019 (</a:t>
            </a:r>
            <a:r>
              <a:rPr lang="fr-FR" err="1">
                <a:solidFill>
                  <a:schemeClr val="tx1"/>
                </a:solidFill>
              </a:rPr>
              <a:t>target</a:t>
            </a:r>
            <a:r>
              <a:rPr lang="fr-FR">
                <a:solidFill>
                  <a:schemeClr val="tx1"/>
                </a:solidFill>
              </a:rPr>
              <a:t>: 95%)</a:t>
            </a:r>
          </a:p>
        </p:txBody>
      </p:sp>
    </p:spTree>
    <p:extLst>
      <p:ext uri="{BB962C8B-B14F-4D97-AF65-F5344CB8AC3E}">
        <p14:creationId xmlns:p14="http://schemas.microsoft.com/office/powerpoint/2010/main" val="1954328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6FE229F-BA5C-C34F-DE8E-9095F839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008" y="518657"/>
            <a:ext cx="10750219" cy="1470025"/>
          </a:xfrm>
        </p:spPr>
        <p:txBody>
          <a:bodyPr/>
          <a:lstStyle/>
          <a:p>
            <a:r>
              <a:rPr lang="fr-FR"/>
              <a:t>A </a:t>
            </a:r>
            <a:r>
              <a:rPr lang="fr-FR" err="1"/>
              <a:t>promising</a:t>
            </a:r>
            <a:r>
              <a:rPr lang="fr-FR"/>
              <a:t> solution</a:t>
            </a:r>
            <a:endParaRPr lang="en-US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5AD544B4-9F43-824D-DE68-C15E5352F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008" y="1988681"/>
            <a:ext cx="9835819" cy="3877164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tx1"/>
                </a:solidFill>
              </a:rPr>
              <a:t>National </a:t>
            </a:r>
            <a:r>
              <a:rPr lang="fr-FR" err="1">
                <a:solidFill>
                  <a:schemeClr val="tx1"/>
                </a:solidFill>
              </a:rPr>
              <a:t>Radiotherapy</a:t>
            </a:r>
            <a:r>
              <a:rPr lang="fr-FR">
                <a:solidFill>
                  <a:schemeClr val="tx1"/>
                </a:solidFill>
              </a:rPr>
              <a:t> Plan for Scotland (2022)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fr-FR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fr-FR" err="1">
                <a:solidFill>
                  <a:schemeClr val="tx1"/>
                </a:solidFill>
              </a:rPr>
              <a:t>Cyberknife</a:t>
            </a:r>
            <a:r>
              <a:rPr lang="fr-FR">
                <a:solidFill>
                  <a:schemeClr val="tx1"/>
                </a:solidFill>
              </a:rPr>
              <a:t> </a:t>
            </a:r>
            <a:r>
              <a:rPr lang="fr-FR" err="1">
                <a:solidFill>
                  <a:schemeClr val="tx1"/>
                </a:solidFill>
              </a:rPr>
              <a:t>treatment</a:t>
            </a:r>
            <a:r>
              <a:rPr lang="fr-FR">
                <a:solidFill>
                  <a:schemeClr val="tx1"/>
                </a:solidFill>
              </a:rPr>
              <a:t> </a:t>
            </a:r>
            <a:r>
              <a:rPr lang="fr-FR" err="1">
                <a:solidFill>
                  <a:schemeClr val="tx1"/>
                </a:solidFill>
              </a:rPr>
              <a:t>method</a:t>
            </a:r>
            <a:r>
              <a:rPr lang="fr-FR">
                <a:solidFill>
                  <a:schemeClr val="tx1"/>
                </a:solidFill>
              </a:rPr>
              <a:t>, </a:t>
            </a:r>
            <a:r>
              <a:rPr lang="fr-FR" err="1">
                <a:solidFill>
                  <a:schemeClr val="tx1"/>
                </a:solidFill>
              </a:rPr>
              <a:t>superior</a:t>
            </a:r>
            <a:r>
              <a:rPr lang="fr-FR">
                <a:solidFill>
                  <a:schemeClr val="tx1"/>
                </a:solidFill>
              </a:rPr>
              <a:t> and </a:t>
            </a:r>
            <a:r>
              <a:rPr lang="fr-FR" err="1">
                <a:solidFill>
                  <a:schemeClr val="tx1"/>
                </a:solidFill>
              </a:rPr>
              <a:t>cost</a:t>
            </a:r>
            <a:r>
              <a:rPr lang="fr-FR">
                <a:solidFill>
                  <a:schemeClr val="tx1"/>
                </a:solidFill>
              </a:rPr>
              <a:t>-effective (free in Pakistan)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fr-FR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699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StrathBusinessSchoolTheme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athBusinessSchoolTheme1" id="{99063D41-B441-4092-9554-553EF064AA27}" vid="{485DCFE7-0172-4CE7-AAE9-3A1DB5C13B0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StrathBusinessSchoolTheme1</vt:lpstr>
      <vt:lpstr>Data Analytics in Practice</vt:lpstr>
      <vt:lpstr>Introduction – current environment</vt:lpstr>
      <vt:lpstr>An aging population</vt:lpstr>
      <vt:lpstr>An aging population</vt:lpstr>
      <vt:lpstr>General Practitioners (GPs)</vt:lpstr>
      <vt:lpstr>General Practitioners (GPs)</vt:lpstr>
      <vt:lpstr>General Practitioners (GPs)</vt:lpstr>
      <vt:lpstr>General Practitioners (GPs)</vt:lpstr>
      <vt:lpstr>A promising solution</vt:lpstr>
      <vt:lpstr>Electronic health records</vt:lpstr>
      <vt:lpstr>Using AI Chatbot in Healthcare</vt:lpstr>
      <vt:lpstr>Big Data Analytics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El-Medany</dc:creator>
  <cp:revision>1</cp:revision>
  <dcterms:created xsi:type="dcterms:W3CDTF">2023-10-06T17:02:26Z</dcterms:created>
  <dcterms:modified xsi:type="dcterms:W3CDTF">2023-11-03T12:52:13Z</dcterms:modified>
</cp:coreProperties>
</file>

<file path=docProps/thumbnail.jpeg>
</file>